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embeddings/oleObject1.bin" ContentType="application/vnd.openxmlformats-officedocument.oleObject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2" r:id="rId8"/>
    <p:sldId id="263" r:id="rId9"/>
    <p:sldId id="266" r:id="rId10"/>
    <p:sldId id="261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 snapToGrid="0" snapToObjects="1">
      <p:cViewPr varScale="1">
        <p:scale>
          <a:sx n="102" d="100"/>
          <a:sy n="102" d="100"/>
        </p:scale>
        <p:origin x="-15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5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52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67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919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28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32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72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50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30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21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F0547-379C-F440-B14A-6BE4664DB725}" type="datetimeFigureOut">
              <a:rPr lang="en-US" smtClean="0"/>
              <a:t>07/05/2014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AB467-D4B9-DD48-A5DD-4BF36924F9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29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ti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hyperlink" Target="http://theses.ulaval.ca/archimede/fichiers/24879/ch05.html" TargetMode="Externa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8" Type="http://schemas.microsoft.com/office/2007/relationships/hdphoto" Target="../media/hdphoto2.wdp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5072" y="89296"/>
            <a:ext cx="886363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r>
              <a:rPr lang="en-GB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road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-angle coupling </a:t>
            </a:r>
            <a:r>
              <a:rPr lang="en-GB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to </a:t>
            </a:r>
            <a:r>
              <a:rPr lang="en-GB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Surface </a:t>
            </a:r>
            <a:r>
              <a:rPr lang="en-GB" sz="32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Plasmons</a:t>
            </a:r>
            <a:r>
              <a:rPr lang="en-GB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using circular PDMS prisms.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" name="Picture 1" descr="IMG_04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15906" r="19073" b="1728"/>
          <a:stretch/>
        </p:blipFill>
        <p:spPr>
          <a:xfrm>
            <a:off x="2042221" y="2351164"/>
            <a:ext cx="5022515" cy="44090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7856" y="1174788"/>
            <a:ext cx="333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Pierre, Eugene Valassakis</a:t>
            </a: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77623" y="1484618"/>
            <a:ext cx="406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Supervisor: </a:t>
            </a:r>
            <a:r>
              <a:rPr lang="en-GB" sz="2400" dirty="0" err="1" smtClean="0"/>
              <a:t>Dr.</a:t>
            </a:r>
            <a:r>
              <a:rPr lang="en-GB" sz="2400" dirty="0" smtClean="0"/>
              <a:t> Andrea Di Falco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957332" y="1806672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Synthetic Optics Group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9678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d unzoo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6" y="124959"/>
            <a:ext cx="3051358" cy="2288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4826" y="101970"/>
            <a:ext cx="3287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>
                <a:solidFill>
                  <a:srgbClr val="FFFFFF"/>
                </a:solidFill>
              </a:rPr>
              <a:t>PDMS membrane with an array of microscopic circular prisms</a:t>
            </a:r>
            <a:endParaRPr lang="en-GB" i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6222" y="1905176"/>
            <a:ext cx="7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50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GB" dirty="0"/>
          </a:p>
        </p:txBody>
      </p:sp>
      <p:pic>
        <p:nvPicPr>
          <p:cNvPr id="25" name="Picture 24" descr="10mmicrons scale sem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76" y="124959"/>
            <a:ext cx="3075553" cy="230666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3867812" y="1867808"/>
            <a:ext cx="369975" cy="7937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01576" y="124959"/>
            <a:ext cx="251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rgbClr val="FFFFFF"/>
                </a:solidFill>
              </a:rPr>
              <a:t>SEM picture of the array</a:t>
            </a:r>
            <a:endParaRPr lang="en-GB" i="1" dirty="0">
              <a:solidFill>
                <a:srgbClr val="FFFF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6630556" y="1519423"/>
            <a:ext cx="737230" cy="4073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30556" y="1895435"/>
            <a:ext cx="737230" cy="35958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86446" y="1560153"/>
            <a:ext cx="0" cy="341962"/>
          </a:xfrm>
          <a:prstGeom prst="line">
            <a:avLst/>
          </a:prstGeom>
          <a:ln>
            <a:solidFill>
              <a:schemeClr val="bg1"/>
            </a:solidFill>
            <a:prstDash val="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27285" y="1535844"/>
            <a:ext cx="115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5.11</a:t>
            </a:r>
            <a:r>
              <a:rPr lang="el-GR" dirty="0" smtClean="0">
                <a:solidFill>
                  <a:schemeClr val="bg1"/>
                </a:solidFill>
              </a:rPr>
              <a:t>μ</a:t>
            </a:r>
            <a:r>
              <a:rPr lang="en-US" dirty="0" smtClean="0">
                <a:solidFill>
                  <a:schemeClr val="bg1"/>
                </a:solidFill>
              </a:rPr>
              <a:t>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5" name="Picture 54" descr="micro array plasmon photo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1" t="37970" r="755" b="43101"/>
          <a:stretch/>
        </p:blipFill>
        <p:spPr>
          <a:xfrm>
            <a:off x="718156" y="2557598"/>
            <a:ext cx="8020656" cy="890865"/>
          </a:xfrm>
          <a:prstGeom prst="rect">
            <a:avLst/>
          </a:prstGeom>
          <a:ln>
            <a:noFill/>
          </a:ln>
        </p:spPr>
      </p:pic>
      <p:sp>
        <p:nvSpPr>
          <p:cNvPr id="57" name="TextBox 56"/>
          <p:cNvSpPr txBox="1"/>
          <p:nvPr/>
        </p:nvSpPr>
        <p:spPr>
          <a:xfrm>
            <a:off x="718156" y="2498612"/>
            <a:ext cx="369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rgbClr val="FFFFFF"/>
                </a:solidFill>
              </a:rPr>
              <a:t>Picture of the transmitted light beam</a:t>
            </a:r>
            <a:endParaRPr lang="en-GB" i="1" dirty="0">
              <a:solidFill>
                <a:srgbClr val="FFFFFF"/>
              </a:solidFill>
            </a:endParaRPr>
          </a:p>
        </p:txBody>
      </p:sp>
      <p:pic>
        <p:nvPicPr>
          <p:cNvPr id="61" name="Picture 60" descr="big font figur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" t="5055" r="4638"/>
          <a:stretch/>
        </p:blipFill>
        <p:spPr>
          <a:xfrm>
            <a:off x="1454308" y="3448463"/>
            <a:ext cx="6907730" cy="3409537"/>
          </a:xfrm>
          <a:prstGeom prst="rect">
            <a:avLst/>
          </a:prstGeom>
        </p:spPr>
      </p:pic>
      <p:sp>
        <p:nvSpPr>
          <p:cNvPr id="63" name="Donut 62"/>
          <p:cNvSpPr/>
          <p:nvPr/>
        </p:nvSpPr>
        <p:spPr>
          <a:xfrm>
            <a:off x="3024215" y="2905007"/>
            <a:ext cx="431117" cy="423339"/>
          </a:xfrm>
          <a:prstGeom prst="donut">
            <a:avLst>
              <a:gd name="adj" fmla="val 344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64" name="Donut 63"/>
          <p:cNvSpPr/>
          <p:nvPr/>
        </p:nvSpPr>
        <p:spPr>
          <a:xfrm>
            <a:off x="4594115" y="2867944"/>
            <a:ext cx="431117" cy="423339"/>
          </a:xfrm>
          <a:prstGeom prst="donut">
            <a:avLst>
              <a:gd name="adj" fmla="val 344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65" name="Donut 64"/>
          <p:cNvSpPr/>
          <p:nvPr/>
        </p:nvSpPr>
        <p:spPr>
          <a:xfrm>
            <a:off x="6264841" y="2771489"/>
            <a:ext cx="561237" cy="526087"/>
          </a:xfrm>
          <a:prstGeom prst="donut">
            <a:avLst>
              <a:gd name="adj" fmla="val 344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66" name="Donut 65"/>
          <p:cNvSpPr/>
          <p:nvPr/>
        </p:nvSpPr>
        <p:spPr>
          <a:xfrm rot="21069859">
            <a:off x="4350470" y="4786559"/>
            <a:ext cx="1349523" cy="423339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67" name="Donut 66"/>
          <p:cNvSpPr/>
          <p:nvPr/>
        </p:nvSpPr>
        <p:spPr>
          <a:xfrm rot="20886994">
            <a:off x="3094889" y="5099361"/>
            <a:ext cx="957911" cy="423339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68" name="Donut 67"/>
          <p:cNvSpPr/>
          <p:nvPr/>
        </p:nvSpPr>
        <p:spPr>
          <a:xfrm>
            <a:off x="5871120" y="4287025"/>
            <a:ext cx="632261" cy="329297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69" name="Donut 68"/>
          <p:cNvSpPr/>
          <p:nvPr/>
        </p:nvSpPr>
        <p:spPr>
          <a:xfrm>
            <a:off x="2067745" y="4616322"/>
            <a:ext cx="718763" cy="354365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70" name="Donut 69"/>
          <p:cNvSpPr/>
          <p:nvPr/>
        </p:nvSpPr>
        <p:spPr>
          <a:xfrm>
            <a:off x="4413376" y="4278100"/>
            <a:ext cx="976400" cy="180954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71" name="Donut 70"/>
          <p:cNvSpPr/>
          <p:nvPr/>
        </p:nvSpPr>
        <p:spPr>
          <a:xfrm>
            <a:off x="3415700" y="3561385"/>
            <a:ext cx="637100" cy="371562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2" name="Donut 71"/>
          <p:cNvSpPr/>
          <p:nvPr/>
        </p:nvSpPr>
        <p:spPr>
          <a:xfrm>
            <a:off x="2996187" y="4520777"/>
            <a:ext cx="871625" cy="329297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512177" y="5694060"/>
            <a:ext cx="2734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rgbClr val="FFFFFF"/>
                </a:solidFill>
              </a:rPr>
              <a:t>Intensity </a:t>
            </a:r>
            <a:r>
              <a:rPr lang="en-GB" i="1" dirty="0" smtClean="0">
                <a:solidFill>
                  <a:srgbClr val="FFFFFF"/>
                </a:solidFill>
              </a:rPr>
              <a:t>vs</a:t>
            </a:r>
            <a:r>
              <a:rPr lang="en-GB" i="1" dirty="0">
                <a:solidFill>
                  <a:srgbClr val="FFFFFF"/>
                </a:solidFill>
              </a:rPr>
              <a:t>. </a:t>
            </a:r>
            <a:r>
              <a:rPr lang="en-GB" i="1" dirty="0" err="1" smtClean="0">
                <a:solidFill>
                  <a:srgbClr val="FFFFFF"/>
                </a:solidFill>
              </a:rPr>
              <a:t>Θ</a:t>
            </a:r>
            <a:r>
              <a:rPr lang="en-US" i="1" baseline="-25000" dirty="0" smtClean="0">
                <a:solidFill>
                  <a:srgbClr val="FFFFFF"/>
                </a:solidFill>
              </a:rPr>
              <a:t>0</a:t>
            </a:r>
            <a:r>
              <a:rPr lang="en-US" i="1" dirty="0" smtClean="0">
                <a:solidFill>
                  <a:srgbClr val="FFFFFF"/>
                </a:solidFill>
              </a:rPr>
              <a:t> and </a:t>
            </a:r>
            <a:r>
              <a:rPr lang="en-GB" i="1" dirty="0" err="1" smtClean="0">
                <a:solidFill>
                  <a:srgbClr val="FFFFFF"/>
                </a:solidFill>
              </a:rPr>
              <a:t>Θ</a:t>
            </a:r>
            <a:r>
              <a:rPr lang="en-US" i="1" baseline="-25000" dirty="0" err="1" smtClean="0">
                <a:solidFill>
                  <a:srgbClr val="FFFFFF"/>
                </a:solidFill>
              </a:rPr>
              <a:t>det</a:t>
            </a:r>
            <a:r>
              <a:rPr lang="en-US" i="1" dirty="0" smtClean="0">
                <a:solidFill>
                  <a:srgbClr val="FFFFFF"/>
                </a:solidFill>
              </a:rPr>
              <a:t>  for the microscopic array.</a:t>
            </a:r>
            <a:endParaRPr lang="en-US" i="1" dirty="0">
              <a:solidFill>
                <a:srgbClr val="FFFFFF"/>
              </a:solidFill>
            </a:endParaRPr>
          </a:p>
          <a:p>
            <a:pPr algn="ctr"/>
            <a:endParaRPr lang="en-GB" i="1" dirty="0">
              <a:solidFill>
                <a:srgbClr val="FFFFFF"/>
              </a:solidFill>
            </a:endParaRPr>
          </a:p>
          <a:p>
            <a:endParaRPr lang="en-GB" i="1" dirty="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504950" y="5165846"/>
            <a:ext cx="187325" cy="17767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Donut 30"/>
          <p:cNvSpPr/>
          <p:nvPr/>
        </p:nvSpPr>
        <p:spPr>
          <a:xfrm>
            <a:off x="2844352" y="4368577"/>
            <a:ext cx="701870" cy="176858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32" name="Donut 31"/>
          <p:cNvSpPr/>
          <p:nvPr/>
        </p:nvSpPr>
        <p:spPr>
          <a:xfrm>
            <a:off x="6696612" y="3896341"/>
            <a:ext cx="550035" cy="291282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37" name="Donut 36"/>
          <p:cNvSpPr/>
          <p:nvPr/>
        </p:nvSpPr>
        <p:spPr>
          <a:xfrm>
            <a:off x="5865195" y="4075292"/>
            <a:ext cx="550035" cy="149318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39" name="Donut 38"/>
          <p:cNvSpPr/>
          <p:nvPr/>
        </p:nvSpPr>
        <p:spPr>
          <a:xfrm>
            <a:off x="4095800" y="3561385"/>
            <a:ext cx="637100" cy="310298"/>
          </a:xfrm>
          <a:prstGeom prst="donut">
            <a:avLst>
              <a:gd name="adj" fmla="val 344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31" grpId="0" animBg="1"/>
      <p:bldP spid="32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87406" y="-112461"/>
            <a:ext cx="5169203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Conclusions and perspective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737" y="1027388"/>
            <a:ext cx="4854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Demonstration of broad angle coupling of SPPs using circular PDMS prisms.</a:t>
            </a:r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Theoretical </a:t>
            </a:r>
            <a:r>
              <a:rPr lang="en-GB" dirty="0"/>
              <a:t>demonstration that </a:t>
            </a:r>
            <a:r>
              <a:rPr lang="en-GB" dirty="0" smtClean="0"/>
              <a:t>coupling </a:t>
            </a:r>
            <a:r>
              <a:rPr lang="en-GB" dirty="0"/>
              <a:t>should </a:t>
            </a:r>
            <a:r>
              <a:rPr lang="en-GB" dirty="0" smtClean="0"/>
              <a:t>still be achievable with microscopic systems.</a:t>
            </a:r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Fabrication of a membrane with a microscopic array of circular PDMS prisms.</a:t>
            </a:r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Experimental indications of coupling to the PDMS membrane.</a:t>
            </a:r>
            <a:endParaRPr lang="en-GB" dirty="0"/>
          </a:p>
        </p:txBody>
      </p:sp>
      <p:pic>
        <p:nvPicPr>
          <p:cNvPr id="4" name="Picture 3" descr="big font size grap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5012"/>
          <a:stretch/>
        </p:blipFill>
        <p:spPr>
          <a:xfrm>
            <a:off x="5071339" y="2728251"/>
            <a:ext cx="4072661" cy="1938590"/>
          </a:xfrm>
          <a:prstGeom prst="rect">
            <a:avLst/>
          </a:prstGeom>
        </p:spPr>
      </p:pic>
      <p:pic>
        <p:nvPicPr>
          <p:cNvPr id="6" name="Picture 5" descr="BIG FONT CIRCUYILA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90" y="472314"/>
            <a:ext cx="2255937" cy="2255937"/>
          </a:xfrm>
          <a:prstGeom prst="rect">
            <a:avLst/>
          </a:prstGeom>
        </p:spPr>
      </p:pic>
      <p:pic>
        <p:nvPicPr>
          <p:cNvPr id="8" name="Picture 7" descr="used unzoom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73" y="4771593"/>
            <a:ext cx="2633928" cy="1975446"/>
          </a:xfrm>
          <a:prstGeom prst="rect">
            <a:avLst/>
          </a:prstGeom>
        </p:spPr>
      </p:pic>
      <p:pic>
        <p:nvPicPr>
          <p:cNvPr id="9" name="Picture 8" descr="microscale circular with c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20" y="4698625"/>
            <a:ext cx="2048414" cy="2048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967" y="3699234"/>
            <a:ext cx="135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Perspective: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09605" y="4142540"/>
            <a:ext cx="40318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Further develop and investigate the </a:t>
            </a:r>
          </a:p>
          <a:p>
            <a:r>
              <a:rPr lang="en-GB" dirty="0"/>
              <a:t> </a:t>
            </a:r>
            <a:r>
              <a:rPr lang="en-GB" dirty="0" smtClean="0"/>
              <a:t>     membrane couplers.</a:t>
            </a:r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Test these systems at different</a:t>
            </a:r>
          </a:p>
          <a:p>
            <a:r>
              <a:rPr lang="en-GB" dirty="0"/>
              <a:t> </a:t>
            </a:r>
            <a:r>
              <a:rPr lang="en-GB" dirty="0" smtClean="0"/>
              <a:t>     wavelengths.</a:t>
            </a:r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Further engineer the arrangements to </a:t>
            </a:r>
          </a:p>
          <a:p>
            <a:r>
              <a:rPr lang="en-GB" dirty="0"/>
              <a:t> </a:t>
            </a:r>
            <a:r>
              <a:rPr lang="en-GB" dirty="0" smtClean="0"/>
              <a:t>    arrive to an efficient, flexible, broad-</a:t>
            </a:r>
          </a:p>
          <a:p>
            <a:r>
              <a:rPr lang="en-GB" dirty="0" smtClean="0"/>
              <a:t>     angle and broad-band coupler of SPPs.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967" y="658056"/>
            <a:ext cx="2539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What we have achieved:</a:t>
            </a:r>
          </a:p>
        </p:txBody>
      </p:sp>
    </p:spTree>
    <p:extLst>
      <p:ext uri="{BB962C8B-B14F-4D97-AF65-F5344CB8AC3E}">
        <p14:creationId xmlns:p14="http://schemas.microsoft.com/office/powerpoint/2010/main" val="377699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7028"/>
            <a:ext cx="4143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Surface </a:t>
            </a:r>
            <a:r>
              <a:rPr lang="en-GB" dirty="0" err="1" smtClean="0"/>
              <a:t>plasmon</a:t>
            </a:r>
            <a:r>
              <a:rPr lang="en-GB" dirty="0" smtClean="0"/>
              <a:t> </a:t>
            </a:r>
            <a:r>
              <a:rPr lang="en-GB" dirty="0" err="1" smtClean="0"/>
              <a:t>polaritons</a:t>
            </a:r>
            <a:r>
              <a:rPr lang="en-GB" dirty="0" smtClean="0"/>
              <a:t> (SPPs) are electromagnetic excitations confined at a metal/dielectric boundary, which are coupled to electron oscillations within the metal.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3"/>
          <a:stretch/>
        </p:blipFill>
        <p:spPr bwMode="auto">
          <a:xfrm>
            <a:off x="5298453" y="346347"/>
            <a:ext cx="2771104" cy="258140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078373" y="2927750"/>
            <a:ext cx="365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/>
              <a:t>Illustration </a:t>
            </a:r>
            <a:r>
              <a:rPr lang="en-GB" sz="1600" i="1" dirty="0"/>
              <a:t>of </a:t>
            </a:r>
            <a:r>
              <a:rPr lang="en-GB" sz="1600" i="1" dirty="0" smtClean="0"/>
              <a:t>SPPs. Taken from [1]</a:t>
            </a:r>
            <a:endParaRPr lang="en-GB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2064046"/>
            <a:ext cx="4503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SPPs cannot be directly excited by photons due to a fundamental momentum mismatch with incoming light. </a:t>
            </a:r>
            <a:endParaRPr lang="en-GB" dirty="0"/>
          </a:p>
        </p:txBody>
      </p:sp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826" y="3275613"/>
            <a:ext cx="4900748" cy="290733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7" name="TextBox 16"/>
          <p:cNvSpPr txBox="1"/>
          <p:nvPr/>
        </p:nvSpPr>
        <p:spPr>
          <a:xfrm>
            <a:off x="4821790" y="6090217"/>
            <a:ext cx="391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Dispersion relation of SPPs and light line. Taken from [2]</a:t>
            </a:r>
            <a:endParaRPr lang="en-GB" i="1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644164" y="3912443"/>
            <a:ext cx="4233630" cy="1834629"/>
          </a:xfrm>
          <a:prstGeom prst="line">
            <a:avLst/>
          </a:prstGeom>
          <a:ln w="19050" cmpd="sng"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0" y="3025859"/>
            <a:ext cx="414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Coupling techniques are needed to provide the extra momentum.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38185" y="5747072"/>
            <a:ext cx="40056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[2] Bora </a:t>
            </a:r>
            <a:r>
              <a:rPr lang="en-GB" sz="1100" dirty="0" err="1"/>
              <a:t>Ung</a:t>
            </a:r>
            <a:r>
              <a:rPr lang="en-GB" sz="1100" dirty="0"/>
              <a:t>, 5 Surface </a:t>
            </a:r>
            <a:r>
              <a:rPr lang="en-GB" sz="1100" dirty="0" err="1"/>
              <a:t>plasmon</a:t>
            </a:r>
            <a:r>
              <a:rPr lang="en-GB" sz="1100" dirty="0"/>
              <a:t> </a:t>
            </a:r>
            <a:r>
              <a:rPr lang="en-GB" sz="1100" dirty="0" err="1"/>
              <a:t>polaritons</a:t>
            </a:r>
            <a:r>
              <a:rPr lang="en-GB" sz="1100" dirty="0"/>
              <a:t>: theoretical framework</a:t>
            </a:r>
            <a:r>
              <a:rPr lang="en-GB" sz="1100" i="1" dirty="0"/>
              <a:t>, Collection </a:t>
            </a:r>
            <a:r>
              <a:rPr lang="en-GB" sz="1100" i="1" dirty="0" err="1"/>
              <a:t>Mémoires</a:t>
            </a:r>
            <a:r>
              <a:rPr lang="en-GB" sz="1100" i="1" dirty="0"/>
              <a:t> et </a:t>
            </a:r>
            <a:r>
              <a:rPr lang="en-GB" sz="1100" i="1" dirty="0" err="1"/>
              <a:t>thèses</a:t>
            </a:r>
            <a:r>
              <a:rPr lang="en-GB" sz="1100" i="1" dirty="0"/>
              <a:t> </a:t>
            </a:r>
            <a:r>
              <a:rPr lang="en-GB" sz="1100" i="1" dirty="0" err="1"/>
              <a:t>électroniques</a:t>
            </a:r>
            <a:r>
              <a:rPr lang="en-GB" sz="1100" dirty="0"/>
              <a:t>, </a:t>
            </a:r>
            <a:r>
              <a:rPr lang="en-GB" sz="1100" dirty="0" err="1"/>
              <a:t>Université</a:t>
            </a:r>
            <a:r>
              <a:rPr lang="en-GB" sz="1100" dirty="0"/>
              <a:t> Laval, 2007, available at : </a:t>
            </a:r>
            <a:r>
              <a:rPr lang="en-GB" sz="1100" u="sng" dirty="0">
                <a:hlinkClick r:id="rId5"/>
              </a:rPr>
              <a:t>http://theses.ulaval.ca/archimede/fichiers/24879/ch05.html</a:t>
            </a:r>
            <a:r>
              <a:rPr lang="en-GB" sz="1100" dirty="0"/>
              <a:t> [visited January 8 2014]</a:t>
            </a:r>
            <a:endParaRPr lang="en-US" sz="1100" dirty="0"/>
          </a:p>
          <a:p>
            <a:endParaRPr lang="en-GB" sz="1100" dirty="0"/>
          </a:p>
        </p:txBody>
      </p:sp>
      <p:sp>
        <p:nvSpPr>
          <p:cNvPr id="4" name="Rectangle 3"/>
          <p:cNvSpPr/>
          <p:nvPr/>
        </p:nvSpPr>
        <p:spPr>
          <a:xfrm>
            <a:off x="3010042" y="-118098"/>
            <a:ext cx="3268243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Surface </a:t>
            </a:r>
            <a:r>
              <a:rPr lang="en-US" sz="32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Plasmons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8185" y="5194460"/>
            <a:ext cx="3823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[1] Zhang</a:t>
            </a:r>
            <a:r>
              <a:rPr lang="en-GB" sz="1100" dirty="0"/>
              <a:t>, J., Zhang, L. and </a:t>
            </a:r>
            <a:r>
              <a:rPr lang="en-GB" sz="1100" dirty="0" err="1"/>
              <a:t>Xu</a:t>
            </a:r>
            <a:r>
              <a:rPr lang="en-GB" sz="1100" dirty="0"/>
              <a:t>, W. 2012. Surface </a:t>
            </a:r>
            <a:r>
              <a:rPr lang="en-GB" sz="1100" dirty="0" err="1"/>
              <a:t>plasmon</a:t>
            </a:r>
            <a:r>
              <a:rPr lang="en-GB" sz="1100" dirty="0"/>
              <a:t> </a:t>
            </a:r>
            <a:r>
              <a:rPr lang="en-GB" sz="1100" dirty="0" err="1"/>
              <a:t>polaritons</a:t>
            </a:r>
            <a:r>
              <a:rPr lang="en-GB" sz="1100" dirty="0"/>
              <a:t>: physics and applications. </a:t>
            </a:r>
            <a:r>
              <a:rPr lang="en-GB" sz="1100" i="1" dirty="0"/>
              <a:t>Journal of Physics D: Applied Physics</a:t>
            </a:r>
            <a:r>
              <a:rPr lang="en-GB" sz="1100" dirty="0"/>
              <a:t>, 45 (11), p. 113001.</a:t>
            </a:r>
            <a:endParaRPr lang="en-US" sz="1100" dirty="0"/>
          </a:p>
          <a:p>
            <a:endParaRPr lang="en-GB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1" y="3791915"/>
            <a:ext cx="4143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Many techniques exist, the simplest consisting of having the photons incident through a different dielectric with higher permittivity.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35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1000" y="2625668"/>
            <a:ext cx="3270250" cy="11853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49249" y="2005499"/>
            <a:ext cx="378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Proposed Method:</a:t>
            </a:r>
            <a:r>
              <a:rPr lang="en-GB" sz="2800" dirty="0" smtClean="0"/>
              <a:t>         </a:t>
            </a:r>
            <a:endParaRPr lang="en-GB" sz="2800" dirty="0"/>
          </a:p>
        </p:txBody>
      </p:sp>
      <p:sp>
        <p:nvSpPr>
          <p:cNvPr id="6" name="Rectangle 5"/>
          <p:cNvSpPr/>
          <p:nvPr/>
        </p:nvSpPr>
        <p:spPr>
          <a:xfrm>
            <a:off x="3190412" y="2976708"/>
            <a:ext cx="2895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Use Shaped </a:t>
            </a:r>
            <a:r>
              <a:rPr lang="en-GB" sz="2000" b="1" dirty="0" smtClean="0"/>
              <a:t>PDMS </a:t>
            </a:r>
            <a:r>
              <a:rPr lang="en-GB" sz="2000" b="1" dirty="0"/>
              <a:t>prisms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937" y="4631250"/>
            <a:ext cx="27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The investigation involved:</a:t>
            </a:r>
          </a:p>
          <a:p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8096" y="5155118"/>
            <a:ext cx="5711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Modelling for the coupling capabilities of curved prisms.</a:t>
            </a:r>
          </a:p>
          <a:p>
            <a:endParaRPr lang="en-GB" dirty="0" smtClean="0"/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Fabrication and characterisation of the circular prisms.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2100405" y="-111309"/>
            <a:ext cx="49432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Motivation and Purpose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764447"/>
            <a:ext cx="9315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Develop a non restrictive technique that would allow coupling to SPPs onto flexible substrates.</a:t>
            </a:r>
          </a:p>
          <a:p>
            <a:endParaRPr lang="en-GB" dirty="0" smtClean="0"/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Quite a general device: Could have an impact on a variety of fields. 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18096" y="4015065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Idea already spotted in the industry, but uses extended and rigid systems.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27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G FINT CIRCULAR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18" y="2937161"/>
            <a:ext cx="3920839" cy="3920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8178" y="5070216"/>
            <a:ext cx="112676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Circular </a:t>
            </a:r>
          </a:p>
          <a:p>
            <a:r>
              <a:rPr lang="en-GB" dirty="0" smtClean="0"/>
              <a:t>prism:</a:t>
            </a:r>
          </a:p>
          <a:p>
            <a:endParaRPr lang="en-GB" dirty="0"/>
          </a:p>
          <a:p>
            <a:endParaRPr lang="en-GB" dirty="0" smtClean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722723" y="6117018"/>
            <a:ext cx="318384" cy="0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49123" y="5646791"/>
            <a:ext cx="113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Triangular</a:t>
            </a:r>
          </a:p>
          <a:p>
            <a:r>
              <a:rPr lang="en-GB" dirty="0"/>
              <a:t> prism:</a:t>
            </a:r>
          </a:p>
          <a:p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069458" y="-127691"/>
            <a:ext cx="30051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Prism Design</a:t>
            </a:r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205299"/>
              </p:ext>
            </p:extLst>
          </p:nvPr>
        </p:nvGraphicFramePr>
        <p:xfrm>
          <a:off x="1145117" y="1428751"/>
          <a:ext cx="66421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Document" r:id="rId5" imgW="6642100" imgH="571500" progId="Word.Document.12">
                  <p:embed/>
                </p:oleObj>
              </mc:Choice>
              <mc:Fallback>
                <p:oleObj name="Document" r:id="rId5" imgW="6642100" imgH="57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5117" y="1428751"/>
                        <a:ext cx="66421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ame 12"/>
          <p:cNvSpPr/>
          <p:nvPr/>
        </p:nvSpPr>
        <p:spPr>
          <a:xfrm>
            <a:off x="1799167" y="1312336"/>
            <a:ext cx="5513916" cy="740833"/>
          </a:xfrm>
          <a:prstGeom prst="frame">
            <a:avLst>
              <a:gd name="adj1" fmla="val 107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16380" y="2488347"/>
            <a:ext cx="35066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 smtClean="0"/>
              <a:t> Angles of incidence leading to coupling</a:t>
            </a:r>
          </a:p>
          <a:p>
            <a:pPr algn="ctr"/>
            <a:r>
              <a:rPr lang="en-GB" sz="1600" i="1" dirty="0" smtClean="0"/>
              <a:t> for the different prism shapes.</a:t>
            </a:r>
            <a:endParaRPr lang="en-GB" sz="16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1799166" y="2072849"/>
            <a:ext cx="6472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050" dirty="0" smtClean="0"/>
              <a:t>θ</a:t>
            </a:r>
            <a:r>
              <a:rPr lang="el-GR" sz="1050" baseline="-25000" dirty="0" smtClean="0"/>
              <a:t>0</a:t>
            </a:r>
            <a:r>
              <a:rPr lang="el-GR" sz="1050" dirty="0" smtClean="0"/>
              <a:t>=</a:t>
            </a:r>
            <a:r>
              <a:rPr lang="en-US" sz="1050" dirty="0" smtClean="0"/>
              <a:t> angle of incidence  ,f = functional form of the prism curvature, </a:t>
            </a:r>
            <a:r>
              <a:rPr lang="el-GR" sz="1050" dirty="0" smtClean="0"/>
              <a:t>ε</a:t>
            </a:r>
            <a:r>
              <a:rPr lang="en-US" sz="1050" baseline="-25000" dirty="0" err="1" smtClean="0"/>
              <a:t>a,m,p</a:t>
            </a:r>
            <a:r>
              <a:rPr lang="en-US" sz="1050" baseline="-25000" dirty="0" smtClean="0"/>
              <a:t> </a:t>
            </a:r>
            <a:r>
              <a:rPr lang="en-US" sz="1050" dirty="0" smtClean="0"/>
              <a:t>=</a:t>
            </a:r>
            <a:r>
              <a:rPr lang="en-US" sz="1050" dirty="0" err="1" smtClean="0"/>
              <a:t>dielectic</a:t>
            </a:r>
            <a:r>
              <a:rPr lang="en-US" sz="1050" dirty="0" smtClean="0"/>
              <a:t> constants of the air, metal and prism respectively ,</a:t>
            </a:r>
            <a:r>
              <a:rPr lang="en-US" sz="1050" dirty="0" err="1" smtClean="0"/>
              <a:t>n</a:t>
            </a:r>
            <a:r>
              <a:rPr lang="en-US" sz="1050" baseline="-25000" dirty="0" err="1" smtClean="0"/>
              <a:t>p,a</a:t>
            </a:r>
            <a:r>
              <a:rPr lang="en-US" sz="1050" dirty="0" smtClean="0"/>
              <a:t>=refractive indices of the air and prism respectively </a:t>
            </a:r>
            <a:endParaRPr lang="en-GB" sz="1050" baseline="-25000" dirty="0"/>
          </a:p>
        </p:txBody>
      </p:sp>
      <p:pic>
        <p:nvPicPr>
          <p:cNvPr id="12" name="Picture 11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13875" r="17729" b="11794"/>
          <a:stretch/>
        </p:blipFill>
        <p:spPr bwMode="auto">
          <a:xfrm>
            <a:off x="335589" y="3073123"/>
            <a:ext cx="4193113" cy="3509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8722723" y="5554734"/>
            <a:ext cx="318384" cy="0"/>
          </a:xfrm>
          <a:prstGeom prst="line">
            <a:avLst/>
          </a:prstGeom>
          <a:ln w="127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27631" y="4500670"/>
            <a:ext cx="3095426" cy="0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23960" y="2567829"/>
            <a:ext cx="3363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System configuration and parameters</a:t>
            </a:r>
            <a:endParaRPr lang="en-GB" sz="16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43840" y="738927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Curvature leads to a range of available momenta that allow for broad-angle coupling.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945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nged circular us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88" y="2712898"/>
            <a:ext cx="2059824" cy="24947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03714" y="4949063"/>
            <a:ext cx="4240598" cy="18192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3255077" y="-181159"/>
            <a:ext cx="26338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Fabrication</a:t>
            </a:r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2154" y="1874839"/>
            <a:ext cx="158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The Challenge: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4586" y="2202445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Obtain an optically smooth prism</a:t>
            </a:r>
          </a:p>
          <a:p>
            <a:r>
              <a:rPr lang="en-GB" dirty="0"/>
              <a:t> </a:t>
            </a:r>
            <a:r>
              <a:rPr lang="en-GB" dirty="0" smtClean="0"/>
              <a:t>       surface.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3290" y="2936673"/>
            <a:ext cx="803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Many techniques were tested…</a:t>
            </a:r>
            <a:endParaRPr lang="en-GB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30310" y="4960636"/>
            <a:ext cx="441659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Use sand paper to eliminate layering.</a:t>
            </a:r>
          </a:p>
          <a:p>
            <a:endParaRPr lang="en-GB" dirty="0" smtClean="0"/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Immerse the moulds into </a:t>
            </a:r>
            <a:r>
              <a:rPr lang="en-GB" dirty="0" err="1" smtClean="0"/>
              <a:t>Aceton</a:t>
            </a:r>
            <a:r>
              <a:rPr lang="en-GB" dirty="0" smtClean="0"/>
              <a:t> </a:t>
            </a:r>
          </a:p>
          <a:p>
            <a:r>
              <a:rPr lang="en-GB" dirty="0"/>
              <a:t> </a:t>
            </a:r>
            <a:r>
              <a:rPr lang="en-GB" dirty="0" smtClean="0"/>
              <a:t>     for  about 15s.</a:t>
            </a:r>
          </a:p>
          <a:p>
            <a:endParaRPr lang="en-GB" dirty="0" smtClean="0"/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Spray a layer of clear lacquer on the faces.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7240" y="4434359"/>
            <a:ext cx="408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…ultimately </a:t>
            </a:r>
            <a:r>
              <a:rPr lang="en-GB" b="1" dirty="0"/>
              <a:t>resulting in a 3-step process: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22154" y="3306005"/>
            <a:ext cx="4211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Using  sandpaper.</a:t>
            </a:r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Covering imperfections with sticky tape.</a:t>
            </a:r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Gently wiping with </a:t>
            </a:r>
            <a:r>
              <a:rPr lang="en-GB" dirty="0" err="1" smtClean="0"/>
              <a:t>Aceton</a:t>
            </a:r>
            <a:r>
              <a:rPr lang="en-GB" dirty="0" smtClean="0"/>
              <a:t>.</a:t>
            </a:r>
          </a:p>
          <a:p>
            <a:pPr marL="285750" indent="-285750">
              <a:buFont typeface="Wingdings" charset="2"/>
              <a:buChar char="v"/>
            </a:pPr>
            <a:endParaRPr lang="en-GB" dirty="0"/>
          </a:p>
        </p:txBody>
      </p:sp>
      <p:pic>
        <p:nvPicPr>
          <p:cNvPr id="11" name="Picture 10" descr="Used circular mould pictur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1" t="15168" r="23901" b="15292"/>
          <a:stretch/>
        </p:blipFill>
        <p:spPr>
          <a:xfrm>
            <a:off x="6564638" y="488657"/>
            <a:ext cx="2181087" cy="1973920"/>
          </a:xfrm>
          <a:prstGeom prst="rect">
            <a:avLst/>
          </a:prstGeom>
        </p:spPr>
      </p:pic>
      <p:pic>
        <p:nvPicPr>
          <p:cNvPr id="13" name="Picture 12" descr="Used triangular mould picture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15563" r="29663" b="8200"/>
          <a:stretch/>
        </p:blipFill>
        <p:spPr>
          <a:xfrm>
            <a:off x="1" y="683182"/>
            <a:ext cx="2066684" cy="2029716"/>
          </a:xfrm>
          <a:prstGeom prst="rect">
            <a:avLst/>
          </a:prstGeom>
        </p:spPr>
      </p:pic>
      <p:pic>
        <p:nvPicPr>
          <p:cNvPr id="14" name="Picture 13" descr="changed triangular used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8000"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" y="2772071"/>
            <a:ext cx="2021106" cy="24947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4226" y="5300075"/>
            <a:ext cx="1942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Circular prism and</a:t>
            </a:r>
          </a:p>
          <a:p>
            <a:r>
              <a:rPr lang="en-GB" i="1" dirty="0" smtClean="0"/>
              <a:t> mould pictures</a:t>
            </a:r>
            <a:endParaRPr lang="en-GB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579" y="5321404"/>
            <a:ext cx="203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Triangular prism </a:t>
            </a:r>
          </a:p>
          <a:p>
            <a:r>
              <a:rPr lang="en-GB" i="1" dirty="0" smtClean="0"/>
              <a:t>and mould pictures</a:t>
            </a:r>
            <a:endParaRPr lang="en-GB" i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822960" y="4275315"/>
            <a:ext cx="345440" cy="932312"/>
          </a:xfrm>
          <a:prstGeom prst="line">
            <a:avLst/>
          </a:prstGeom>
          <a:ln>
            <a:solidFill>
              <a:srgbClr val="000000"/>
            </a:solidFill>
            <a:prstDash val="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68400" y="5207627"/>
            <a:ext cx="294640" cy="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80461" y="4960636"/>
            <a:ext cx="870175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dirty="0" smtClean="0"/>
              <a:t>Silver</a:t>
            </a:r>
          </a:p>
          <a:p>
            <a:pPr>
              <a:lnSpc>
                <a:spcPct val="70000"/>
              </a:lnSpc>
            </a:pPr>
            <a:r>
              <a:rPr lang="en-GB" dirty="0" smtClean="0"/>
              <a:t>surface</a:t>
            </a:r>
            <a:endParaRPr lang="en-GB" dirty="0"/>
          </a:p>
        </p:txBody>
      </p:sp>
      <p:sp>
        <p:nvSpPr>
          <p:cNvPr id="26" name="Left Arrow 25"/>
          <p:cNvSpPr/>
          <p:nvPr/>
        </p:nvSpPr>
        <p:spPr>
          <a:xfrm rot="645336">
            <a:off x="1533607" y="4067358"/>
            <a:ext cx="512205" cy="27191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1449876" y="4304789"/>
            <a:ext cx="105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Incoming</a:t>
            </a:r>
          </a:p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light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544108" y="3963105"/>
            <a:ext cx="195426" cy="980781"/>
          </a:xfrm>
          <a:prstGeom prst="line">
            <a:avLst/>
          </a:prstGeom>
          <a:ln>
            <a:solidFill>
              <a:srgbClr val="000000"/>
            </a:solidFill>
            <a:prstDash val="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39534" y="4895417"/>
            <a:ext cx="490066" cy="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229600" y="4696895"/>
            <a:ext cx="870175" cy="493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dirty="0" smtClean="0"/>
              <a:t>Silver</a:t>
            </a:r>
          </a:p>
          <a:p>
            <a:pPr>
              <a:lnSpc>
                <a:spcPct val="70000"/>
              </a:lnSpc>
            </a:pPr>
            <a:r>
              <a:rPr lang="en-GB" dirty="0" smtClean="0"/>
              <a:t>surface</a:t>
            </a:r>
            <a:endParaRPr lang="en-GB" dirty="0"/>
          </a:p>
        </p:txBody>
      </p:sp>
      <p:sp>
        <p:nvSpPr>
          <p:cNvPr id="39" name="Left Arrow 38"/>
          <p:cNvSpPr/>
          <p:nvPr/>
        </p:nvSpPr>
        <p:spPr>
          <a:xfrm rot="595044">
            <a:off x="8323802" y="3889325"/>
            <a:ext cx="512205" cy="27191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8158288" y="4065281"/>
            <a:ext cx="105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Incoming</a:t>
            </a:r>
          </a:p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light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84586" y="488657"/>
            <a:ext cx="138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The process:</a:t>
            </a:r>
            <a:endParaRPr lang="en-GB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522154" y="734959"/>
            <a:ext cx="3518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Create moulds with a 3D printer.</a:t>
            </a:r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Fill the moulds with PDMS.</a:t>
            </a:r>
          </a:p>
          <a:p>
            <a:pPr marL="285750" indent="-285750">
              <a:buFont typeface="Wingdings" charset="2"/>
              <a:buChar char="v"/>
            </a:pPr>
            <a:r>
              <a:rPr lang="en-GB" dirty="0" smtClean="0"/>
              <a:t>Evaporate silver on the base of</a:t>
            </a:r>
          </a:p>
          <a:p>
            <a:r>
              <a:rPr lang="en-GB" dirty="0"/>
              <a:t> </a:t>
            </a:r>
            <a:r>
              <a:rPr lang="en-GB" dirty="0" smtClean="0"/>
              <a:t>     the prisms.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41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83257" y="210023"/>
            <a:ext cx="37774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Characterization</a:t>
            </a:r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7272" y="1243892"/>
            <a:ext cx="6395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/>
              <a:t>Purpose: </a:t>
            </a:r>
            <a:r>
              <a:rPr lang="en-GB" dirty="0" smtClean="0"/>
              <a:t>Design </a:t>
            </a:r>
            <a:r>
              <a:rPr lang="en-GB" dirty="0"/>
              <a:t>and </a:t>
            </a:r>
            <a:r>
              <a:rPr lang="en-GB" dirty="0" smtClean="0"/>
              <a:t>assemble </a:t>
            </a:r>
            <a:r>
              <a:rPr lang="en-GB" dirty="0"/>
              <a:t>an automated measurement </a:t>
            </a:r>
            <a:r>
              <a:rPr lang="en-GB" dirty="0" smtClean="0"/>
              <a:t>setup.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 descr="Slide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t="14947" r="1895" b="25544"/>
          <a:stretch/>
        </p:blipFill>
        <p:spPr>
          <a:xfrm>
            <a:off x="941918" y="2018499"/>
            <a:ext cx="7270750" cy="3741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956" y="5984918"/>
            <a:ext cx="75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Diagram </a:t>
            </a:r>
            <a:r>
              <a:rPr lang="en-GB" i="1" dirty="0"/>
              <a:t>of the experimental setup used for the characterisation of the prisms.</a:t>
            </a:r>
            <a:endParaRPr lang="en-US" dirty="0"/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1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traight no li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600"/>
            <a:ext cx="9144000" cy="43113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92745" y="112322"/>
            <a:ext cx="17585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Results</a:t>
            </a:r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2837" y="5624445"/>
            <a:ext cx="7188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Intensity of the light transmitted from </a:t>
            </a:r>
            <a:r>
              <a:rPr lang="en-GB" i="1" dirty="0" smtClean="0"/>
              <a:t>the triangular </a:t>
            </a:r>
            <a:r>
              <a:rPr lang="en-GB" i="1" dirty="0"/>
              <a:t>prism vs. the angle of incidence </a:t>
            </a:r>
            <a:r>
              <a:rPr lang="en-GB" i="1" dirty="0" smtClean="0"/>
              <a:t>Θ</a:t>
            </a:r>
            <a:r>
              <a:rPr lang="en-US" i="1" baseline="-25000" dirty="0" smtClean="0"/>
              <a:t>0</a:t>
            </a:r>
            <a:r>
              <a:rPr lang="en-US" i="1" dirty="0" smtClean="0"/>
              <a:t> </a:t>
            </a:r>
            <a:r>
              <a:rPr lang="en-US" i="1" dirty="0"/>
              <a:t>and the detector position </a:t>
            </a:r>
            <a:r>
              <a:rPr lang="en-GB" i="1" dirty="0" err="1"/>
              <a:t>Θ</a:t>
            </a:r>
            <a:r>
              <a:rPr lang="en-US" i="1" baseline="-25000" dirty="0"/>
              <a:t>det</a:t>
            </a:r>
            <a:r>
              <a:rPr lang="en-US" i="1" dirty="0"/>
              <a:t>.</a:t>
            </a:r>
            <a:endParaRPr lang="en-US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g font size grap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5012"/>
          <a:stretch/>
        </p:blipFill>
        <p:spPr>
          <a:xfrm>
            <a:off x="0" y="850554"/>
            <a:ext cx="9144000" cy="43525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837" y="5624445"/>
            <a:ext cx="7188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Intensity of the light transmitted from </a:t>
            </a:r>
            <a:r>
              <a:rPr lang="en-GB" i="1" dirty="0" smtClean="0"/>
              <a:t>the circular </a:t>
            </a:r>
            <a:r>
              <a:rPr lang="en-GB" i="1" dirty="0"/>
              <a:t>prism vs. the angle of incidence </a:t>
            </a:r>
            <a:r>
              <a:rPr lang="en-GB" i="1" dirty="0" err="1"/>
              <a:t>Θ</a:t>
            </a:r>
            <a:r>
              <a:rPr lang="en-US" i="1" baseline="-25000" dirty="0"/>
              <a:t>0</a:t>
            </a:r>
            <a:r>
              <a:rPr lang="en-US" i="1" dirty="0"/>
              <a:t> and the detector position </a:t>
            </a:r>
            <a:r>
              <a:rPr lang="en-GB" i="1" dirty="0" err="1"/>
              <a:t>Θ</a:t>
            </a:r>
            <a:r>
              <a:rPr lang="en-US" i="1" baseline="-25000" dirty="0"/>
              <a:t>det</a:t>
            </a:r>
            <a:r>
              <a:rPr lang="en-US" i="1" dirty="0"/>
              <a:t>.</a:t>
            </a:r>
            <a:endParaRPr lang="en-US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5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IG FINT MICRPO CIRCULAR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13" y="2668588"/>
            <a:ext cx="3723607" cy="37236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2307" y="0"/>
            <a:ext cx="76794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Towards </a:t>
            </a:r>
            <a:r>
              <a: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microscopic</a:t>
            </a:r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flexible couplers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26781" y="2187044"/>
            <a:ext cx="1877000" cy="1836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Block Arc 12"/>
          <p:cNvSpPr/>
          <p:nvPr/>
        </p:nvSpPr>
        <p:spPr>
          <a:xfrm>
            <a:off x="1226780" y="1223086"/>
            <a:ext cx="1877001" cy="1912616"/>
          </a:xfrm>
          <a:prstGeom prst="blockArc">
            <a:avLst>
              <a:gd name="adj1" fmla="val 10800000"/>
              <a:gd name="adj2" fmla="val 2"/>
              <a:gd name="adj3" fmla="val 273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90505" y="2022830"/>
            <a:ext cx="2654108" cy="55783"/>
          </a:xfrm>
          <a:prstGeom prst="rect">
            <a:avLst/>
          </a:prstGeom>
          <a:solidFill>
            <a:srgbClr val="BFBFB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Block Arc 16"/>
          <p:cNvSpPr/>
          <p:nvPr/>
        </p:nvSpPr>
        <p:spPr>
          <a:xfrm>
            <a:off x="5390504" y="1676507"/>
            <a:ext cx="663527" cy="677774"/>
          </a:xfrm>
          <a:prstGeom prst="blockArc">
            <a:avLst>
              <a:gd name="adj1" fmla="val 10800000"/>
              <a:gd name="adj2" fmla="val 81344"/>
              <a:gd name="adj3" fmla="val 455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>
            <a:off x="6054031" y="1676507"/>
            <a:ext cx="663527" cy="677774"/>
          </a:xfrm>
          <a:prstGeom prst="blockArc">
            <a:avLst>
              <a:gd name="adj1" fmla="val 10800000"/>
              <a:gd name="adj2" fmla="val 81344"/>
              <a:gd name="adj3" fmla="val 455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>
            <a:off x="6717558" y="1676507"/>
            <a:ext cx="663527" cy="677774"/>
          </a:xfrm>
          <a:prstGeom prst="blockArc">
            <a:avLst>
              <a:gd name="adj1" fmla="val 10800000"/>
              <a:gd name="adj2" fmla="val 81344"/>
              <a:gd name="adj3" fmla="val 455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>
            <a:off x="7381085" y="1664164"/>
            <a:ext cx="663527" cy="677774"/>
          </a:xfrm>
          <a:prstGeom prst="blockArc">
            <a:avLst>
              <a:gd name="adj1" fmla="val 10800000"/>
              <a:gd name="adj2" fmla="val 81344"/>
              <a:gd name="adj3" fmla="val 455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13411967">
            <a:off x="827113" y="1014046"/>
            <a:ext cx="523989" cy="484520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/>
          <p:cNvSpPr/>
          <p:nvPr/>
        </p:nvSpPr>
        <p:spPr>
          <a:xfrm rot="3115817">
            <a:off x="5016721" y="1251727"/>
            <a:ext cx="604154" cy="14794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24"/>
          <p:cNvSpPr/>
          <p:nvPr/>
        </p:nvSpPr>
        <p:spPr>
          <a:xfrm rot="3115817">
            <a:off x="5261224" y="1185024"/>
            <a:ext cx="604154" cy="14794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/>
          <p:cNvSpPr/>
          <p:nvPr/>
        </p:nvSpPr>
        <p:spPr>
          <a:xfrm rot="3115817">
            <a:off x="5507451" y="1119248"/>
            <a:ext cx="604154" cy="14794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triped Right Arrow 27"/>
          <p:cNvSpPr/>
          <p:nvPr/>
        </p:nvSpPr>
        <p:spPr>
          <a:xfrm>
            <a:off x="3637255" y="1542426"/>
            <a:ext cx="1146660" cy="665431"/>
          </a:xfrm>
          <a:prstGeom prst="stripedRigh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5074294" y="6244246"/>
            <a:ext cx="35418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 smtClean="0"/>
              <a:t> Angles of incidence that can be coupled</a:t>
            </a:r>
          </a:p>
          <a:p>
            <a:pPr algn="ctr"/>
            <a:r>
              <a:rPr lang="en-GB" sz="1600" i="1" dirty="0" smtClean="0"/>
              <a:t> for the microscopic array</a:t>
            </a:r>
            <a:endParaRPr lang="en-GB" sz="1600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1097341" y="71555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Incident light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07805" y="85375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Incident light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9891" y="3135702"/>
            <a:ext cx="3513959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GB" sz="2800" dirty="0" smtClean="0"/>
              <a:t>Need to take into account the different orders of extra momentum increases due to the periodicity.</a:t>
            </a:r>
            <a:endParaRPr lang="en-GB" sz="2800" dirty="0"/>
          </a:p>
          <a:p>
            <a:r>
              <a:rPr lang="en-GB" sz="2800" dirty="0" smtClean="0"/>
              <a:t>            </a:t>
            </a:r>
            <a:endParaRPr lang="en-GB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0868" y="2488467"/>
            <a:ext cx="252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Single microscopic prism</a:t>
            </a:r>
            <a:endParaRPr lang="en-GB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832989" y="2157272"/>
            <a:ext cx="190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Microscopic array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398291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8.8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|59|9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3.7|4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736</Words>
  <Application>Microsoft Macintosh PowerPoint</Application>
  <PresentationFormat>On-screen Show (4:3)</PresentationFormat>
  <Paragraphs>101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Valassakis</dc:creator>
  <cp:lastModifiedBy>Eugene Valassakis</cp:lastModifiedBy>
  <cp:revision>99</cp:revision>
  <dcterms:created xsi:type="dcterms:W3CDTF">2014-04-25T10:13:28Z</dcterms:created>
  <dcterms:modified xsi:type="dcterms:W3CDTF">2014-05-07T17:38:14Z</dcterms:modified>
</cp:coreProperties>
</file>